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009" autoAdjust="0"/>
    <p:restoredTop sz="94660"/>
  </p:normalViewPr>
  <p:slideViewPr>
    <p:cSldViewPr snapToGrid="0">
      <p:cViewPr varScale="1">
        <p:scale>
          <a:sx n="87" d="100"/>
          <a:sy n="87" d="100"/>
        </p:scale>
        <p:origin x="60" y="4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2468" y="6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5" tIns="46588" rIns="93175" bIns="46588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5" tIns="46588" rIns="93175" bIns="46588" rtlCol="0"/>
          <a:lstStyle>
            <a:lvl1pPr algn="r">
              <a:defRPr sz="1200"/>
            </a:lvl1pPr>
          </a:lstStyle>
          <a:p>
            <a:fld id="{BD6C930B-260B-491F-80EC-79ED9BF4BA16}" type="datetimeFigureOut">
              <a:rPr lang="en-US" smtClean="0"/>
              <a:t>4/19/2017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5" tIns="46588" rIns="93175" bIns="46588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5" tIns="46588" rIns="93175" bIns="46588" rtlCol="0" anchor="b"/>
          <a:lstStyle>
            <a:lvl1pPr algn="r">
              <a:defRPr sz="1200"/>
            </a:lvl1pPr>
          </a:lstStyle>
          <a:p>
            <a:fld id="{F9584989-F476-41FB-B6D7-0BA2C268D2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966240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5" tIns="46588" rIns="93175" bIns="46588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5" tIns="46588" rIns="93175" bIns="46588" rtlCol="0"/>
          <a:lstStyle>
            <a:lvl1pPr algn="r">
              <a:defRPr sz="1200"/>
            </a:lvl1pPr>
          </a:lstStyle>
          <a:p>
            <a:fld id="{DE2E30FE-433F-44ED-A6F2-3BB5393D0C84}" type="datetimeFigureOut">
              <a:rPr lang="en-US" smtClean="0"/>
              <a:t>4/19/2017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7550" y="1162050"/>
            <a:ext cx="55753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5" tIns="46588" rIns="93175" bIns="46588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73892"/>
            <a:ext cx="5608320" cy="3660458"/>
          </a:xfrm>
          <a:prstGeom prst="rect">
            <a:avLst/>
          </a:prstGeom>
        </p:spPr>
        <p:txBody>
          <a:bodyPr vert="horz" lIns="93175" tIns="46588" rIns="93175" bIns="46588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5" tIns="46588" rIns="93175" bIns="46588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5" tIns="46588" rIns="93175" bIns="46588" rtlCol="0" anchor="b"/>
          <a:lstStyle>
            <a:lvl1pPr algn="r">
              <a:defRPr sz="1200"/>
            </a:lvl1pPr>
          </a:lstStyle>
          <a:p>
            <a:fld id="{4BE6842F-CE34-4052-8B26-5B554BB864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71230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Slave was 18-year-old Arthur Bowen.   Known as a drunk who befriended free blacks and discussed right to freedom and human rights.  Was drunk during attack.  Held an axe over her but did nothing.  Francis Scott Key was also a lawyer, wanted Arthur to receive the death penalty.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E6842F-CE34-4052-8B26-5B554BB86451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391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4/19/2017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4/19/2017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4/19/2017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4/19/2017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4/19/2017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4/19/2017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4/19/2017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4/19/2017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4/19/2017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4/19/2017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4/19/2017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4/19/2017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Slavery in dc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1830s – 1860s</a:t>
            </a:r>
          </a:p>
        </p:txBody>
      </p:sp>
    </p:spTree>
    <p:extLst>
      <p:ext uri="{BB962C8B-B14F-4D97-AF65-F5344CB8AC3E}">
        <p14:creationId xmlns:p14="http://schemas.microsoft.com/office/powerpoint/2010/main" val="2307205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Symbolism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Contrast of two extremes – Congress &amp; slaves</a:t>
            </a:r>
          </a:p>
          <a:p>
            <a:pPr lvl="1"/>
            <a:r>
              <a:rPr lang="en-US" dirty="0"/>
              <a:t>Idealistic speeches</a:t>
            </a:r>
          </a:p>
          <a:p>
            <a:pPr lvl="1"/>
            <a:r>
              <a:rPr lang="en-US" dirty="0"/>
              <a:t>Humans bought and sold</a:t>
            </a:r>
          </a:p>
          <a:p>
            <a:r>
              <a:rPr lang="en-US" dirty="0"/>
              <a:t>City jails used as storehouses by slave traders</a:t>
            </a:r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003369" y="3241778"/>
            <a:ext cx="4915743" cy="27399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373738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Abolitionists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2286000"/>
            <a:ext cx="9601200" cy="4572000"/>
          </a:xfrm>
        </p:spPr>
        <p:txBody>
          <a:bodyPr/>
          <a:lstStyle/>
          <a:p>
            <a:r>
              <a:rPr lang="en-US" dirty="0"/>
              <a:t>Abolition – the action or act of abolishing a system, institution, or practice</a:t>
            </a:r>
          </a:p>
          <a:p>
            <a:r>
              <a:rPr lang="en-US" dirty="0"/>
              <a:t>Abolitionists from across the country sent petitions to Congress</a:t>
            </a:r>
          </a:p>
          <a:p>
            <a:r>
              <a:rPr lang="en-US" dirty="0"/>
              <a:t>1836 – Congress enacts “gag rule”</a:t>
            </a:r>
          </a:p>
          <a:p>
            <a:r>
              <a:rPr lang="en-US" dirty="0"/>
              <a:t>All petitions ignored without debate</a:t>
            </a:r>
          </a:p>
          <a:p>
            <a:r>
              <a:rPr lang="en-US" dirty="0"/>
              <a:t>John Quincy Adams, now a representative, argued it violated right to petition</a:t>
            </a:r>
          </a:p>
          <a:p>
            <a:r>
              <a:rPr lang="en-US" dirty="0"/>
              <a:t>Many important Washingtonians approved of the gag rule</a:t>
            </a:r>
          </a:p>
          <a:p>
            <a:r>
              <a:rPr lang="en-US" dirty="0"/>
              <a:t>Felt debating slavery would have a negative influence on peace of city</a:t>
            </a:r>
          </a:p>
          <a:p>
            <a:r>
              <a:rPr lang="en-US" dirty="0"/>
              <a:t>1840s – abolitionists create a lobby in Washington to press slavery issue</a:t>
            </a:r>
          </a:p>
          <a:p>
            <a:r>
              <a:rPr lang="en-US" dirty="0"/>
              <a:t>Some residents assisted with Underground Railroad</a:t>
            </a:r>
          </a:p>
        </p:txBody>
      </p:sp>
    </p:spTree>
    <p:extLst>
      <p:ext uri="{BB962C8B-B14F-4D97-AF65-F5344CB8AC3E}">
        <p14:creationId xmlns:p14="http://schemas.microsoft.com/office/powerpoint/2010/main" val="26455134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Fear of Rebellions &amp; Riots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1547165"/>
            <a:ext cx="6733642" cy="5138928"/>
          </a:xfrm>
        </p:spPr>
        <p:txBody>
          <a:bodyPr>
            <a:normAutofit/>
          </a:bodyPr>
          <a:lstStyle/>
          <a:p>
            <a:r>
              <a:rPr lang="en-US" sz="2400" dirty="0"/>
              <a:t>Common fear</a:t>
            </a:r>
          </a:p>
          <a:p>
            <a:r>
              <a:rPr lang="en-US" sz="2400" dirty="0"/>
              <a:t>1831 – Nat Turner led rebellion in southern VA – killed 60 whites</a:t>
            </a:r>
          </a:p>
          <a:p>
            <a:pPr lvl="1"/>
            <a:r>
              <a:rPr lang="en-US" sz="2400" dirty="0"/>
              <a:t>100 slaves killed in rebellion, while 13 slaves and 3 free blacks executed after</a:t>
            </a:r>
          </a:p>
          <a:p>
            <a:r>
              <a:rPr lang="en-US" sz="2400" dirty="0"/>
              <a:t>Slaveowners didn’t want to admit that this was a natural response to slavery</a:t>
            </a:r>
          </a:p>
          <a:p>
            <a:pPr lvl="1"/>
            <a:r>
              <a:rPr lang="en-US" sz="2400" dirty="0"/>
              <a:t>Blamed abolitionists for inciting violence</a:t>
            </a:r>
          </a:p>
          <a:p>
            <a:r>
              <a:rPr lang="en-US" sz="2400" dirty="0"/>
              <a:t>Turner’s revolt leads to anti-black riots across country, even in northern cities</a:t>
            </a:r>
          </a:p>
          <a:p>
            <a:pPr lvl="1"/>
            <a:r>
              <a:rPr lang="en-US" sz="2400" dirty="0"/>
              <a:t>There are also anti-Irish riots, especially in the north</a:t>
            </a:r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105242" y="685800"/>
            <a:ext cx="3570632" cy="56942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158145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Snow Riot - 1835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1419149"/>
            <a:ext cx="9601200" cy="5515661"/>
          </a:xfrm>
        </p:spPr>
        <p:txBody>
          <a:bodyPr>
            <a:normAutofit/>
          </a:bodyPr>
          <a:lstStyle/>
          <a:p>
            <a:r>
              <a:rPr lang="en-US" dirty="0"/>
              <a:t>Slave belonging to widowed wife of architect William Thornton tries to kill her in her sleep</a:t>
            </a:r>
          </a:p>
          <a:p>
            <a:r>
              <a:rPr lang="en-US" dirty="0"/>
              <a:t>Next, a young doctor from north is arrested for having abolitionist publications – falsely accused of circulating papers and inciting blacks to revolt</a:t>
            </a:r>
          </a:p>
          <a:p>
            <a:pPr lvl="1"/>
            <a:r>
              <a:rPr lang="en-US" dirty="0"/>
              <a:t>Doctor is taken to jail</a:t>
            </a:r>
          </a:p>
          <a:p>
            <a:pPr lvl="1"/>
            <a:r>
              <a:rPr lang="en-US" dirty="0"/>
              <a:t>Mob, believing he is inciting black violence against whites, tries to lynch him – can’t get to him</a:t>
            </a:r>
          </a:p>
          <a:p>
            <a:r>
              <a:rPr lang="en-US" dirty="0"/>
              <a:t> Mob decides to go after Mr. Beverly Snow, a well-known black restaurant owner – he escapes</a:t>
            </a:r>
          </a:p>
          <a:p>
            <a:pPr lvl="1"/>
            <a:r>
              <a:rPr lang="en-US" dirty="0"/>
              <a:t>Mob destroys his restaurant and steals all his food and liquor</a:t>
            </a:r>
          </a:p>
          <a:p>
            <a:r>
              <a:rPr lang="en-US" dirty="0"/>
              <a:t>Continues to destroy other black businesses, churches, schools – including John F. Cook’s school</a:t>
            </a:r>
          </a:p>
          <a:p>
            <a:r>
              <a:rPr lang="en-US" dirty="0"/>
              <a:t>Lasted about a week – took Marines, groups of citizens, and police to end riots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08986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Gov’t Response to Snow Riot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/>
              <a:t>Toughened Black Codes</a:t>
            </a:r>
          </a:p>
          <a:p>
            <a:pPr lvl="1"/>
            <a:r>
              <a:rPr lang="en-US" sz="2400" dirty="0"/>
              <a:t>Free blacks denied licenses to own/operate restaurants and saloons</a:t>
            </a:r>
          </a:p>
          <a:p>
            <a:pPr lvl="1"/>
            <a:r>
              <a:rPr lang="en-US" sz="2400" dirty="0"/>
              <a:t>Could only drive carts and carriages</a:t>
            </a:r>
          </a:p>
          <a:p>
            <a:pPr lvl="1"/>
            <a:r>
              <a:rPr lang="en-US" sz="2400" dirty="0"/>
              <a:t>Free blacks had to post “peace bonds” of $1,000 and get 5 signatures of white men (used to be 3) to vouch for their good character</a:t>
            </a:r>
          </a:p>
        </p:txBody>
      </p:sp>
    </p:spTree>
    <p:extLst>
      <p:ext uri="{BB962C8B-B14F-4D97-AF65-F5344CB8AC3E}">
        <p14:creationId xmlns:p14="http://schemas.microsoft.com/office/powerpoint/2010/main" val="22426976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Pearl Affair - 1848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Largest non-violent escape attempt by slaves in US history</a:t>
            </a:r>
          </a:p>
          <a:p>
            <a:r>
              <a:rPr lang="en-US" dirty="0"/>
              <a:t>Whites &amp; free blacks organized escape from DC for 77 slaves on ship, The Pearl</a:t>
            </a:r>
          </a:p>
          <a:p>
            <a:r>
              <a:rPr lang="en-US" dirty="0"/>
              <a:t>Winds slow it down, and an armed group on a steamboat catch them</a:t>
            </a:r>
          </a:p>
          <a:p>
            <a:r>
              <a:rPr lang="en-US" dirty="0"/>
              <a:t>Most captured slaves sold and shipped to the Deep South</a:t>
            </a:r>
          </a:p>
          <a:p>
            <a:r>
              <a:rPr lang="en-US" dirty="0"/>
              <a:t>Pro-slavery mob riots in DC</a:t>
            </a:r>
          </a:p>
          <a:p>
            <a:r>
              <a:rPr lang="en-US" dirty="0"/>
              <a:t>Anti-slavery newspaper </a:t>
            </a:r>
            <a:r>
              <a:rPr lang="en-US" i="1" dirty="0"/>
              <a:t>National Era </a:t>
            </a:r>
            <a:r>
              <a:rPr lang="en-US" dirty="0"/>
              <a:t>was target of mob violence</a:t>
            </a:r>
          </a:p>
        </p:txBody>
      </p:sp>
    </p:spTree>
    <p:extLst>
      <p:ext uri="{BB962C8B-B14F-4D97-AF65-F5344CB8AC3E}">
        <p14:creationId xmlns:p14="http://schemas.microsoft.com/office/powerpoint/2010/main" val="10808717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Embarrassment of Slave Trade in DC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1814170"/>
            <a:ext cx="9601200" cy="4659782"/>
          </a:xfrm>
        </p:spPr>
        <p:txBody>
          <a:bodyPr>
            <a:normAutofit/>
          </a:bodyPr>
          <a:lstStyle/>
          <a:p>
            <a:r>
              <a:rPr lang="en-US" dirty="0"/>
              <a:t>Slave markets and pens all over city</a:t>
            </a:r>
          </a:p>
          <a:p>
            <a:r>
              <a:rPr lang="en-US" dirty="0"/>
              <a:t>Foreign visitors often commented negatively about what they saw</a:t>
            </a:r>
          </a:p>
          <a:p>
            <a:r>
              <a:rPr lang="en-US" dirty="0"/>
              <a:t>Many residents found it distasteful</a:t>
            </a:r>
          </a:p>
          <a:p>
            <a:r>
              <a:rPr lang="en-US" dirty="0"/>
              <a:t>Free blacks could be kidnapped and sold back into slavery</a:t>
            </a:r>
          </a:p>
          <a:p>
            <a:r>
              <a:rPr lang="en-US" dirty="0"/>
              <a:t>Free blacks without freedom papers could be jailed</a:t>
            </a:r>
          </a:p>
          <a:p>
            <a:pPr lvl="1"/>
            <a:r>
              <a:rPr lang="en-US" dirty="0"/>
              <a:t>If they couldn’t pay jailer’s fee, marshal could sell them back into slavery and keep money</a:t>
            </a:r>
          </a:p>
          <a:p>
            <a:r>
              <a:rPr lang="en-US" dirty="0"/>
              <a:t>1819 - City council asked Congress to outlaw slave trade in DC – Congress refused</a:t>
            </a:r>
          </a:p>
          <a:p>
            <a:r>
              <a:rPr lang="en-US" dirty="0"/>
              <a:t>Early 1820s – city council tried to impose taxes so high that slave trade would end</a:t>
            </a:r>
          </a:p>
          <a:p>
            <a:pPr lvl="1"/>
            <a:r>
              <a:rPr lang="en-US" dirty="0"/>
              <a:t>Federal court ruled high tax unconstitutional – interfered with lawful interstate trade</a:t>
            </a:r>
          </a:p>
        </p:txBody>
      </p:sp>
    </p:spTree>
    <p:extLst>
      <p:ext uri="{BB962C8B-B14F-4D97-AF65-F5344CB8AC3E}">
        <p14:creationId xmlns:p14="http://schemas.microsoft.com/office/powerpoint/2010/main" val="215953761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901598"/>
          </a:xfrm>
        </p:spPr>
        <p:txBody>
          <a:bodyPr/>
          <a:lstStyle/>
          <a:p>
            <a:r>
              <a:rPr lang="en-US" dirty="0"/>
              <a:t>Compromise of 1850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37435" y="1411834"/>
            <a:ext cx="10164471" cy="5544921"/>
          </a:xfrm>
        </p:spPr>
        <p:txBody>
          <a:bodyPr>
            <a:normAutofit fontScale="92500" lnSpcReduction="10000"/>
          </a:bodyPr>
          <a:lstStyle/>
          <a:p>
            <a:r>
              <a:rPr lang="en-US" sz="2400" dirty="0"/>
              <a:t>1848 – Mexican-American War ends, debate over whether new territories should be slave or free</a:t>
            </a:r>
          </a:p>
          <a:p>
            <a:r>
              <a:rPr lang="en-US" sz="2400" dirty="0"/>
              <a:t>1848 – House of Reps passed a resolution calling for prohibition of slave trade in DC</a:t>
            </a:r>
          </a:p>
          <a:p>
            <a:pPr lvl="1"/>
            <a:r>
              <a:rPr lang="en-US" sz="2400" dirty="0"/>
              <a:t>Resolutions must be passed by both House and Senate, then signed by president to have any power</a:t>
            </a:r>
          </a:p>
          <a:p>
            <a:r>
              <a:rPr lang="en-US" sz="2400" dirty="0"/>
              <a:t>1850 – California admitted as free, other new territories split between free and slave</a:t>
            </a:r>
          </a:p>
          <a:p>
            <a:pPr lvl="1"/>
            <a:r>
              <a:rPr lang="en-US" sz="2400" dirty="0"/>
              <a:t>Slave trade outlawed in DC</a:t>
            </a:r>
          </a:p>
          <a:p>
            <a:pPr lvl="1"/>
            <a:r>
              <a:rPr lang="en-US" sz="2400" dirty="0"/>
              <a:t>Stronger Fugitive Slave Law enacted</a:t>
            </a:r>
          </a:p>
          <a:p>
            <a:r>
              <a:rPr lang="en-US" sz="2400" dirty="0"/>
              <a:t>“Peace bond” in DC reduced to $50 and signature of 1 white man</a:t>
            </a:r>
          </a:p>
          <a:p>
            <a:pPr lvl="1"/>
            <a:r>
              <a:rPr lang="en-US" sz="2400" dirty="0"/>
              <a:t>Free blacks entering city given 5 days to register, or face fines or jail</a:t>
            </a:r>
          </a:p>
          <a:p>
            <a:pPr lvl="1"/>
            <a:r>
              <a:rPr lang="en-US" sz="2400" dirty="0"/>
              <a:t>No public meetings of blacks without mayor’s approval</a:t>
            </a:r>
          </a:p>
          <a:p>
            <a:r>
              <a:rPr lang="en-US" sz="2400" dirty="0"/>
              <a:t>Strengthened Code discouraged increase in black population of DC from 1850-1860</a:t>
            </a:r>
          </a:p>
        </p:txBody>
      </p:sp>
    </p:spTree>
    <p:extLst>
      <p:ext uri="{BB962C8B-B14F-4D97-AF65-F5344CB8AC3E}">
        <p14:creationId xmlns:p14="http://schemas.microsoft.com/office/powerpoint/2010/main" val="3800508450"/>
      </p:ext>
    </p:extLst>
  </p:cSld>
  <p:clrMapOvr>
    <a:masterClrMapping/>
  </p:clrMapOvr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TM10001105[[fn=Crop]]</Template>
  <TotalTime>124</TotalTime>
  <Words>739</Words>
  <Application>Microsoft Office PowerPoint</Application>
  <PresentationFormat>Widescreen</PresentationFormat>
  <Paragraphs>69</Paragraphs>
  <Slides>9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Calibri</vt:lpstr>
      <vt:lpstr>Franklin Gothic Book</vt:lpstr>
      <vt:lpstr>Crop</vt:lpstr>
      <vt:lpstr>Slavery in dc</vt:lpstr>
      <vt:lpstr>Symbolism</vt:lpstr>
      <vt:lpstr>Abolitionists</vt:lpstr>
      <vt:lpstr>Fear of Rebellions &amp; Riots</vt:lpstr>
      <vt:lpstr>Snow Riot - 1835</vt:lpstr>
      <vt:lpstr>Gov’t Response to Snow Riot</vt:lpstr>
      <vt:lpstr>The Pearl Affair - 1848</vt:lpstr>
      <vt:lpstr>Embarrassment of Slave Trade in DC</vt:lpstr>
      <vt:lpstr>Compromise of 1850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Slavery in dc</dc:title>
  <dc:creator>Joe Dumas</dc:creator>
  <cp:lastModifiedBy>Joe Dumas</cp:lastModifiedBy>
  <cp:revision>10</cp:revision>
  <cp:lastPrinted>2017-04-19T15:05:20Z</cp:lastPrinted>
  <dcterms:created xsi:type="dcterms:W3CDTF">2017-04-19T13:01:19Z</dcterms:created>
  <dcterms:modified xsi:type="dcterms:W3CDTF">2017-04-19T15:06:07Z</dcterms:modified>
</cp:coreProperties>
</file>

<file path=docProps/thumbnail.jpeg>
</file>